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64" r:id="rId2"/>
    <p:sldId id="265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9" r:id="rId12"/>
    <p:sldId id="270" r:id="rId13"/>
    <p:sldId id="271" r:id="rId14"/>
    <p:sldId id="272" r:id="rId15"/>
    <p:sldId id="26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2" r:id="rId32"/>
    <p:sldId id="288" r:id="rId33"/>
    <p:sldId id="289" r:id="rId34"/>
    <p:sldId id="290" r:id="rId35"/>
    <p:sldId id="291" r:id="rId36"/>
    <p:sldId id="293" r:id="rId37"/>
  </p:sldIdLst>
  <p:sldSz cx="9144000" cy="6858000" type="screen4x3"/>
  <p:notesSz cx="6662738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A8034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4" autoAdjust="0"/>
    <p:restoredTop sz="94660"/>
  </p:normalViewPr>
  <p:slideViewPr>
    <p:cSldViewPr>
      <p:cViewPr>
        <p:scale>
          <a:sx n="80" d="100"/>
          <a:sy n="80" d="100"/>
        </p:scale>
        <p:origin x="-1200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9CCABF-22DF-4B62-966C-104C2B76932D}" type="doc">
      <dgm:prSet loTypeId="urn:microsoft.com/office/officeart/2005/8/layout/chevron2" loCatId="process" qsTypeId="urn:microsoft.com/office/officeart/2005/8/quickstyle/3d6" qsCatId="3D" csTypeId="urn:microsoft.com/office/officeart/2005/8/colors/accent1_2" csCatId="accent1" phldr="1"/>
      <dgm:spPr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</dgm:spPr>
      <dgm:t>
        <a:bodyPr/>
        <a:lstStyle/>
        <a:p>
          <a:endParaRPr lang="en-GB"/>
        </a:p>
      </dgm:t>
    </dgm:pt>
    <dgm:pt modelId="{53B37186-6192-427C-BBA0-1EED842170AA}">
      <dgm:prSet phldrT="[Text]" custT="1"/>
      <dgm:spPr/>
      <dgm:t>
        <a:bodyPr/>
        <a:lstStyle/>
        <a:p>
          <a:r>
            <a:rPr lang="en-GB" sz="2800" b="1" dirty="0" smtClean="0"/>
            <a:t>2006</a:t>
          </a:r>
          <a:endParaRPr lang="en-GB" sz="3100" b="1" dirty="0"/>
        </a:p>
      </dgm:t>
    </dgm:pt>
    <dgm:pt modelId="{5CDA6689-A188-41B8-B055-688E7F80B289}" type="parTrans" cxnId="{9A795623-931D-4DAA-B398-13F4E982373A}">
      <dgm:prSet/>
      <dgm:spPr/>
      <dgm:t>
        <a:bodyPr/>
        <a:lstStyle/>
        <a:p>
          <a:endParaRPr lang="en-GB"/>
        </a:p>
      </dgm:t>
    </dgm:pt>
    <dgm:pt modelId="{CB0734B9-2DC9-4539-89ED-B93848193BD6}" type="sibTrans" cxnId="{9A795623-931D-4DAA-B398-13F4E982373A}">
      <dgm:prSet/>
      <dgm:spPr/>
      <dgm:t>
        <a:bodyPr/>
        <a:lstStyle/>
        <a:p>
          <a:endParaRPr lang="en-GB"/>
        </a:p>
      </dgm:t>
    </dgm:pt>
    <dgm:pt modelId="{A980D675-D789-4B77-8145-BCE3B5ED7754}">
      <dgm:prSet phldrT="[Text]" custT="1"/>
      <dgm:spPr/>
      <dgm:t>
        <a:bodyPr/>
        <a:lstStyle/>
        <a:p>
          <a:r>
            <a:rPr lang="en-GB" sz="3200" dirty="0" err="1" smtClean="0"/>
            <a:t>TurnItIn</a:t>
          </a:r>
          <a:r>
            <a:rPr lang="en-GB" sz="3200" dirty="0" smtClean="0"/>
            <a:t> on all modules</a:t>
          </a:r>
          <a:endParaRPr lang="en-GB" sz="3200" dirty="0"/>
        </a:p>
      </dgm:t>
    </dgm:pt>
    <dgm:pt modelId="{8D71B630-1D07-4E3B-8896-0226BB591EFE}" type="parTrans" cxnId="{B10507C8-E0B2-4D15-BD9B-1463D116291D}">
      <dgm:prSet/>
      <dgm:spPr/>
      <dgm:t>
        <a:bodyPr/>
        <a:lstStyle/>
        <a:p>
          <a:endParaRPr lang="en-GB"/>
        </a:p>
      </dgm:t>
    </dgm:pt>
    <dgm:pt modelId="{4B8CCBB6-73B9-427F-AC40-13FBDB7F2E76}" type="sibTrans" cxnId="{B10507C8-E0B2-4D15-BD9B-1463D116291D}">
      <dgm:prSet/>
      <dgm:spPr/>
      <dgm:t>
        <a:bodyPr/>
        <a:lstStyle/>
        <a:p>
          <a:endParaRPr lang="en-GB"/>
        </a:p>
      </dgm:t>
    </dgm:pt>
    <dgm:pt modelId="{EAE9D145-B063-48B5-9F38-6E4CB93F21BB}">
      <dgm:prSet phldrT="[Text]" custT="1"/>
      <dgm:spPr/>
      <dgm:t>
        <a:bodyPr/>
        <a:lstStyle/>
        <a:p>
          <a:r>
            <a:rPr lang="en-GB" sz="2800" b="1" dirty="0" smtClean="0"/>
            <a:t>2010</a:t>
          </a:r>
          <a:endParaRPr lang="en-GB" sz="2800" b="1" dirty="0"/>
        </a:p>
      </dgm:t>
    </dgm:pt>
    <dgm:pt modelId="{9D3C7AB9-36C6-4200-A7D5-0F519A70C4DA}" type="parTrans" cxnId="{B6724203-0C50-49EF-B8B3-681EDB898A51}">
      <dgm:prSet/>
      <dgm:spPr/>
      <dgm:t>
        <a:bodyPr/>
        <a:lstStyle/>
        <a:p>
          <a:endParaRPr lang="en-GB"/>
        </a:p>
      </dgm:t>
    </dgm:pt>
    <dgm:pt modelId="{9CDEC10F-20B1-42D7-AAD6-8C8E527E8D90}" type="sibTrans" cxnId="{B6724203-0C50-49EF-B8B3-681EDB898A51}">
      <dgm:prSet/>
      <dgm:spPr/>
      <dgm:t>
        <a:bodyPr/>
        <a:lstStyle/>
        <a:p>
          <a:endParaRPr lang="en-GB"/>
        </a:p>
      </dgm:t>
    </dgm:pt>
    <dgm:pt modelId="{73E8CD94-6646-4EED-8CC8-E087B118B4CF}">
      <dgm:prSet phldrT="[Text]" custT="1"/>
      <dgm:spPr/>
      <dgm:t>
        <a:bodyPr/>
        <a:lstStyle/>
        <a:p>
          <a:r>
            <a:rPr lang="en-GB" sz="3200" dirty="0" err="1" smtClean="0"/>
            <a:t>GradeMark</a:t>
          </a:r>
          <a:r>
            <a:rPr lang="en-GB" sz="3200" dirty="0" smtClean="0"/>
            <a:t> on some modules</a:t>
          </a:r>
          <a:endParaRPr lang="en-GB" sz="3200" dirty="0"/>
        </a:p>
      </dgm:t>
    </dgm:pt>
    <dgm:pt modelId="{010489D1-307B-46AE-8F29-0FF8601C990E}" type="parTrans" cxnId="{54F5F4D3-ABD2-4422-92FC-D98F398595FD}">
      <dgm:prSet/>
      <dgm:spPr/>
      <dgm:t>
        <a:bodyPr/>
        <a:lstStyle/>
        <a:p>
          <a:endParaRPr lang="en-GB"/>
        </a:p>
      </dgm:t>
    </dgm:pt>
    <dgm:pt modelId="{CCB10316-C4DF-441C-983A-9A60E0703A45}" type="sibTrans" cxnId="{54F5F4D3-ABD2-4422-92FC-D98F398595FD}">
      <dgm:prSet/>
      <dgm:spPr/>
      <dgm:t>
        <a:bodyPr/>
        <a:lstStyle/>
        <a:p>
          <a:endParaRPr lang="en-GB"/>
        </a:p>
      </dgm:t>
    </dgm:pt>
    <dgm:pt modelId="{C7C07B5A-4FBB-43D9-A596-57336EC73248}">
      <dgm:prSet phldrT="[Text]" custT="1"/>
      <dgm:spPr/>
      <dgm:t>
        <a:bodyPr/>
        <a:lstStyle/>
        <a:p>
          <a:r>
            <a:rPr lang="en-GB" sz="2800" b="1" dirty="0" smtClean="0"/>
            <a:t>2012</a:t>
          </a:r>
          <a:endParaRPr lang="en-GB" sz="2800" b="1" dirty="0"/>
        </a:p>
      </dgm:t>
    </dgm:pt>
    <dgm:pt modelId="{536327BE-574B-4BA2-A7D2-C50325F1ECA1}" type="parTrans" cxnId="{912CC765-E867-417F-A6BF-C5A2B88AD2BF}">
      <dgm:prSet/>
      <dgm:spPr/>
      <dgm:t>
        <a:bodyPr/>
        <a:lstStyle/>
        <a:p>
          <a:endParaRPr lang="en-GB"/>
        </a:p>
      </dgm:t>
    </dgm:pt>
    <dgm:pt modelId="{16D0F54F-67ED-4FEC-892A-327CFC5DBAB0}" type="sibTrans" cxnId="{912CC765-E867-417F-A6BF-C5A2B88AD2BF}">
      <dgm:prSet/>
      <dgm:spPr/>
      <dgm:t>
        <a:bodyPr/>
        <a:lstStyle/>
        <a:p>
          <a:endParaRPr lang="en-GB"/>
        </a:p>
      </dgm:t>
    </dgm:pt>
    <dgm:pt modelId="{292F1EB3-87DB-4BA4-A4B7-D11FDB1EEDDE}">
      <dgm:prSet phldrT="[Text]" custT="1"/>
      <dgm:spPr/>
      <dgm:t>
        <a:bodyPr/>
        <a:lstStyle/>
        <a:p>
          <a:r>
            <a:rPr lang="en-GB" sz="3200" dirty="0" smtClean="0"/>
            <a:t>Paperless submissions only</a:t>
          </a:r>
          <a:endParaRPr lang="en-GB" sz="3200" dirty="0"/>
        </a:p>
      </dgm:t>
    </dgm:pt>
    <dgm:pt modelId="{390188D2-CA8C-435F-9356-75EE4B194D1B}" type="parTrans" cxnId="{70121E0F-BA7E-4E84-995D-E0BC7E150519}">
      <dgm:prSet/>
      <dgm:spPr/>
      <dgm:t>
        <a:bodyPr/>
        <a:lstStyle/>
        <a:p>
          <a:endParaRPr lang="en-GB"/>
        </a:p>
      </dgm:t>
    </dgm:pt>
    <dgm:pt modelId="{79D57F1A-62FB-4B16-B13F-CE10C8F10DC6}" type="sibTrans" cxnId="{70121E0F-BA7E-4E84-995D-E0BC7E150519}">
      <dgm:prSet/>
      <dgm:spPr/>
      <dgm:t>
        <a:bodyPr/>
        <a:lstStyle/>
        <a:p>
          <a:endParaRPr lang="en-GB"/>
        </a:p>
      </dgm:t>
    </dgm:pt>
    <dgm:pt modelId="{F15FFFB5-2445-4C5C-9F63-A92A90428271}">
      <dgm:prSet phldrT="[Text]" custT="1"/>
      <dgm:spPr/>
      <dgm:t>
        <a:bodyPr/>
        <a:lstStyle/>
        <a:p>
          <a:r>
            <a:rPr lang="en-GB" sz="3200" dirty="0" err="1" smtClean="0"/>
            <a:t>GradeMark</a:t>
          </a:r>
          <a:r>
            <a:rPr lang="en-GB" sz="3200" dirty="0" smtClean="0"/>
            <a:t> on all modules</a:t>
          </a:r>
          <a:endParaRPr lang="en-GB" sz="3200" dirty="0"/>
        </a:p>
      </dgm:t>
    </dgm:pt>
    <dgm:pt modelId="{2ED6E8D0-19EB-4CBB-A4BF-7A1B30024E7B}" type="parTrans" cxnId="{EE94D827-ABBA-47E9-957B-4D3C6858E569}">
      <dgm:prSet/>
      <dgm:spPr/>
      <dgm:t>
        <a:bodyPr/>
        <a:lstStyle/>
        <a:p>
          <a:endParaRPr lang="en-GB"/>
        </a:p>
      </dgm:t>
    </dgm:pt>
    <dgm:pt modelId="{812EE1C5-520D-4F34-BF32-A948AC029EFD}" type="sibTrans" cxnId="{EE94D827-ABBA-47E9-957B-4D3C6858E569}">
      <dgm:prSet/>
      <dgm:spPr/>
      <dgm:t>
        <a:bodyPr/>
        <a:lstStyle/>
        <a:p>
          <a:endParaRPr lang="en-GB"/>
        </a:p>
      </dgm:t>
    </dgm:pt>
    <dgm:pt modelId="{F19D1F15-8B96-4A3B-AD62-5BD3937C9B76}">
      <dgm:prSet phldrT="[Text]" custT="1"/>
      <dgm:spPr/>
      <dgm:t>
        <a:bodyPr/>
        <a:lstStyle/>
        <a:p>
          <a:r>
            <a:rPr lang="en-GB" sz="3200" dirty="0" smtClean="0"/>
            <a:t>Paperless submissions only</a:t>
          </a:r>
          <a:endParaRPr lang="en-GB" sz="3200" dirty="0"/>
        </a:p>
      </dgm:t>
    </dgm:pt>
    <dgm:pt modelId="{2512A706-668D-4EC9-8068-C520F618C71A}" type="parTrans" cxnId="{4E1E146C-C1E1-48B2-88A5-81E615825BFB}">
      <dgm:prSet/>
      <dgm:spPr/>
      <dgm:t>
        <a:bodyPr/>
        <a:lstStyle/>
        <a:p>
          <a:endParaRPr lang="en-GB"/>
        </a:p>
      </dgm:t>
    </dgm:pt>
    <dgm:pt modelId="{38864AC5-725F-4E49-903F-7FCF77C192C4}" type="sibTrans" cxnId="{4E1E146C-C1E1-48B2-88A5-81E615825BFB}">
      <dgm:prSet/>
      <dgm:spPr/>
      <dgm:t>
        <a:bodyPr/>
        <a:lstStyle/>
        <a:p>
          <a:endParaRPr lang="en-GB"/>
        </a:p>
      </dgm:t>
    </dgm:pt>
    <dgm:pt modelId="{76741BD7-DA97-4C4F-B169-2B6722C38BA1}">
      <dgm:prSet phldrT="[Text]" custT="1"/>
      <dgm:spPr/>
      <dgm:t>
        <a:bodyPr/>
        <a:lstStyle/>
        <a:p>
          <a:r>
            <a:rPr lang="en-GB" sz="2800" b="1" dirty="0" smtClean="0"/>
            <a:t>2013</a:t>
          </a:r>
          <a:endParaRPr lang="en-GB" sz="2800" b="1" dirty="0"/>
        </a:p>
      </dgm:t>
    </dgm:pt>
    <dgm:pt modelId="{6C1682C4-B8D8-4365-B136-5C8718D5C9B8}" type="sibTrans" cxnId="{7D6A0B05-1C84-4457-85F4-99BD6D0FC2CA}">
      <dgm:prSet/>
      <dgm:spPr/>
      <dgm:t>
        <a:bodyPr/>
        <a:lstStyle/>
        <a:p>
          <a:endParaRPr lang="en-GB"/>
        </a:p>
      </dgm:t>
    </dgm:pt>
    <dgm:pt modelId="{415E9BD2-D5F4-4231-ADAD-23DA8C64C5B9}" type="parTrans" cxnId="{7D6A0B05-1C84-4457-85F4-99BD6D0FC2CA}">
      <dgm:prSet/>
      <dgm:spPr/>
      <dgm:t>
        <a:bodyPr/>
        <a:lstStyle/>
        <a:p>
          <a:endParaRPr lang="en-GB"/>
        </a:p>
      </dgm:t>
    </dgm:pt>
    <dgm:pt modelId="{19497DCC-58C6-4065-BA3E-F7308532E22A}">
      <dgm:prSet phldrT="[Text]" custT="1"/>
      <dgm:spPr/>
      <dgm:t>
        <a:bodyPr/>
        <a:lstStyle/>
        <a:p>
          <a:r>
            <a:rPr lang="en-GB" sz="3200" dirty="0" smtClean="0"/>
            <a:t>Tutor choice re marking</a:t>
          </a:r>
          <a:endParaRPr lang="en-GB" sz="3200" dirty="0"/>
        </a:p>
      </dgm:t>
    </dgm:pt>
    <dgm:pt modelId="{1F30C7E2-F7AF-4DDB-848D-6CB101EFB86D}" type="parTrans" cxnId="{2647F46F-1674-4F4A-9064-DB2BE8CE2C44}">
      <dgm:prSet/>
      <dgm:spPr/>
      <dgm:t>
        <a:bodyPr/>
        <a:lstStyle/>
        <a:p>
          <a:endParaRPr lang="en-GB"/>
        </a:p>
      </dgm:t>
    </dgm:pt>
    <dgm:pt modelId="{1557CD89-5523-4EFE-B5B0-72DFEE529253}" type="sibTrans" cxnId="{2647F46F-1674-4F4A-9064-DB2BE8CE2C44}">
      <dgm:prSet/>
      <dgm:spPr/>
      <dgm:t>
        <a:bodyPr/>
        <a:lstStyle/>
        <a:p>
          <a:endParaRPr lang="en-GB"/>
        </a:p>
      </dgm:t>
    </dgm:pt>
    <dgm:pt modelId="{7CCE471C-88C5-4A9B-9BBF-0D854D4029E0}" type="pres">
      <dgm:prSet presAssocID="{599CCABF-22DF-4B62-966C-104C2B7693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E042C4-710C-41D4-964A-5186FEE9A9F9}" type="pres">
      <dgm:prSet presAssocID="{53B37186-6192-427C-BBA0-1EED842170AA}" presName="composite" presStyleCnt="0"/>
      <dgm:spPr/>
    </dgm:pt>
    <dgm:pt modelId="{81A401DB-F6BD-48C5-B1D9-5FA160F88E23}" type="pres">
      <dgm:prSet presAssocID="{53B37186-6192-427C-BBA0-1EED842170A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08D31C-AA1E-44D7-BD5B-400010F15188}" type="pres">
      <dgm:prSet presAssocID="{53B37186-6192-427C-BBA0-1EED842170A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D8C6E4-A1D9-4B20-9687-8C1042E58349}" type="pres">
      <dgm:prSet presAssocID="{CB0734B9-2DC9-4539-89ED-B93848193BD6}" presName="sp" presStyleCnt="0"/>
      <dgm:spPr/>
    </dgm:pt>
    <dgm:pt modelId="{58FD757A-9C77-4DEE-A3A7-E154DB49DC09}" type="pres">
      <dgm:prSet presAssocID="{EAE9D145-B063-48B5-9F38-6E4CB93F21BB}" presName="composite" presStyleCnt="0"/>
      <dgm:spPr/>
    </dgm:pt>
    <dgm:pt modelId="{497E1D63-F218-4861-A5CB-64482619369A}" type="pres">
      <dgm:prSet presAssocID="{EAE9D145-B063-48B5-9F38-6E4CB93F21B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2C996E-4B71-458E-B851-D1ABC13C8868}" type="pres">
      <dgm:prSet presAssocID="{EAE9D145-B063-48B5-9F38-6E4CB93F21B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1DD12-010D-45F3-AB83-F0985D6E85BA}" type="pres">
      <dgm:prSet presAssocID="{9CDEC10F-20B1-42D7-AAD6-8C8E527E8D90}" presName="sp" presStyleCnt="0"/>
      <dgm:spPr/>
    </dgm:pt>
    <dgm:pt modelId="{DB3C08E4-0765-44BE-8E69-F088C2D29E9A}" type="pres">
      <dgm:prSet presAssocID="{C7C07B5A-4FBB-43D9-A596-57336EC73248}" presName="composite" presStyleCnt="0"/>
      <dgm:spPr/>
    </dgm:pt>
    <dgm:pt modelId="{FD4314C8-B684-4880-AB00-2E04F754B169}" type="pres">
      <dgm:prSet presAssocID="{C7C07B5A-4FBB-43D9-A596-57336EC7324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92E862-6ED4-47E2-915B-A4BF27020DEC}" type="pres">
      <dgm:prSet presAssocID="{C7C07B5A-4FBB-43D9-A596-57336EC7324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815EA4-A168-4B16-9268-2A7A8462B0BD}" type="pres">
      <dgm:prSet presAssocID="{16D0F54F-67ED-4FEC-892A-327CFC5DBAB0}" presName="sp" presStyleCnt="0"/>
      <dgm:spPr/>
    </dgm:pt>
    <dgm:pt modelId="{46DBC8E5-7458-4B8F-B7F1-9E390D5F5C05}" type="pres">
      <dgm:prSet presAssocID="{76741BD7-DA97-4C4F-B169-2B6722C38BA1}" presName="composite" presStyleCnt="0"/>
      <dgm:spPr/>
    </dgm:pt>
    <dgm:pt modelId="{11F628EE-6B2F-4140-9FB2-CCEAE4DDFF40}" type="pres">
      <dgm:prSet presAssocID="{76741BD7-DA97-4C4F-B169-2B6722C38B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438693-7576-4095-A0F1-9894CBFBE39C}" type="pres">
      <dgm:prSet presAssocID="{76741BD7-DA97-4C4F-B169-2B6722C38B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43BD13A-B10C-4E5F-A4E2-9299D49FFC02}" type="presOf" srcId="{73E8CD94-6646-4EED-8CC8-E087B118B4CF}" destId="{3A2C996E-4B71-458E-B851-D1ABC13C8868}" srcOrd="0" destOrd="0" presId="urn:microsoft.com/office/officeart/2005/8/layout/chevron2"/>
    <dgm:cxn modelId="{6244B212-C047-4655-BAAC-CFCE822B9B8A}" type="presOf" srcId="{EAE9D145-B063-48B5-9F38-6E4CB93F21BB}" destId="{497E1D63-F218-4861-A5CB-64482619369A}" srcOrd="0" destOrd="0" presId="urn:microsoft.com/office/officeart/2005/8/layout/chevron2"/>
    <dgm:cxn modelId="{368D552B-0700-4E56-BBA9-B01F24F4852A}" type="presOf" srcId="{599CCABF-22DF-4B62-966C-104C2B76932D}" destId="{7CCE471C-88C5-4A9B-9BBF-0D854D4029E0}" srcOrd="0" destOrd="0" presId="urn:microsoft.com/office/officeart/2005/8/layout/chevron2"/>
    <dgm:cxn modelId="{F87D3E95-CC0F-4E15-BB10-25B1A017F838}" type="presOf" srcId="{76741BD7-DA97-4C4F-B169-2B6722C38BA1}" destId="{11F628EE-6B2F-4140-9FB2-CCEAE4DDFF40}" srcOrd="0" destOrd="0" presId="urn:microsoft.com/office/officeart/2005/8/layout/chevron2"/>
    <dgm:cxn modelId="{70121E0F-BA7E-4E84-995D-E0BC7E150519}" srcId="{C7C07B5A-4FBB-43D9-A596-57336EC73248}" destId="{292F1EB3-87DB-4BA4-A4B7-D11FDB1EEDDE}" srcOrd="0" destOrd="0" parTransId="{390188D2-CA8C-435F-9356-75EE4B194D1B}" sibTransId="{79D57F1A-62FB-4B16-B13F-CE10C8F10DC6}"/>
    <dgm:cxn modelId="{69F9DD81-26DF-4D67-BC71-38F6E1602825}" type="presOf" srcId="{F15FFFB5-2445-4C5C-9F63-A92A90428271}" destId="{2792E862-6ED4-47E2-915B-A4BF27020DEC}" srcOrd="0" destOrd="1" presId="urn:microsoft.com/office/officeart/2005/8/layout/chevron2"/>
    <dgm:cxn modelId="{8472BFDA-B319-46A0-A481-FD6358171311}" type="presOf" srcId="{A980D675-D789-4B77-8145-BCE3B5ED7754}" destId="{2508D31C-AA1E-44D7-BD5B-400010F15188}" srcOrd="0" destOrd="0" presId="urn:microsoft.com/office/officeart/2005/8/layout/chevron2"/>
    <dgm:cxn modelId="{9B11092C-88AA-4531-83B7-D25158F6F36F}" type="presOf" srcId="{C7C07B5A-4FBB-43D9-A596-57336EC73248}" destId="{FD4314C8-B684-4880-AB00-2E04F754B169}" srcOrd="0" destOrd="0" presId="urn:microsoft.com/office/officeart/2005/8/layout/chevron2"/>
    <dgm:cxn modelId="{2647F46F-1674-4F4A-9064-DB2BE8CE2C44}" srcId="{76741BD7-DA97-4C4F-B169-2B6722C38BA1}" destId="{19497DCC-58C6-4065-BA3E-F7308532E22A}" srcOrd="1" destOrd="0" parTransId="{1F30C7E2-F7AF-4DDB-848D-6CB101EFB86D}" sibTransId="{1557CD89-5523-4EFE-B5B0-72DFEE529253}"/>
    <dgm:cxn modelId="{BDDB0369-C7F8-4977-AB10-31389E2FC4F3}" type="presOf" srcId="{F19D1F15-8B96-4A3B-AD62-5BD3937C9B76}" destId="{FF438693-7576-4095-A0F1-9894CBFBE39C}" srcOrd="0" destOrd="0" presId="urn:microsoft.com/office/officeart/2005/8/layout/chevron2"/>
    <dgm:cxn modelId="{54F5F4D3-ABD2-4422-92FC-D98F398595FD}" srcId="{EAE9D145-B063-48B5-9F38-6E4CB93F21BB}" destId="{73E8CD94-6646-4EED-8CC8-E087B118B4CF}" srcOrd="0" destOrd="0" parTransId="{010489D1-307B-46AE-8F29-0FF8601C990E}" sibTransId="{CCB10316-C4DF-441C-983A-9A60E0703A45}"/>
    <dgm:cxn modelId="{EE94D827-ABBA-47E9-957B-4D3C6858E569}" srcId="{C7C07B5A-4FBB-43D9-A596-57336EC73248}" destId="{F15FFFB5-2445-4C5C-9F63-A92A90428271}" srcOrd="1" destOrd="0" parTransId="{2ED6E8D0-19EB-4CBB-A4BF-7A1B30024E7B}" sibTransId="{812EE1C5-520D-4F34-BF32-A948AC029EFD}"/>
    <dgm:cxn modelId="{4E1E146C-C1E1-48B2-88A5-81E615825BFB}" srcId="{76741BD7-DA97-4C4F-B169-2B6722C38BA1}" destId="{F19D1F15-8B96-4A3B-AD62-5BD3937C9B76}" srcOrd="0" destOrd="0" parTransId="{2512A706-668D-4EC9-8068-C520F618C71A}" sibTransId="{38864AC5-725F-4E49-903F-7FCF77C192C4}"/>
    <dgm:cxn modelId="{B10507C8-E0B2-4D15-BD9B-1463D116291D}" srcId="{53B37186-6192-427C-BBA0-1EED842170AA}" destId="{A980D675-D789-4B77-8145-BCE3B5ED7754}" srcOrd="0" destOrd="0" parTransId="{8D71B630-1D07-4E3B-8896-0226BB591EFE}" sibTransId="{4B8CCBB6-73B9-427F-AC40-13FBDB7F2E76}"/>
    <dgm:cxn modelId="{58B30D5A-C110-4780-898D-3A980A57DA89}" type="presOf" srcId="{19497DCC-58C6-4065-BA3E-F7308532E22A}" destId="{FF438693-7576-4095-A0F1-9894CBFBE39C}" srcOrd="0" destOrd="1" presId="urn:microsoft.com/office/officeart/2005/8/layout/chevron2"/>
    <dgm:cxn modelId="{B6724203-0C50-49EF-B8B3-681EDB898A51}" srcId="{599CCABF-22DF-4B62-966C-104C2B76932D}" destId="{EAE9D145-B063-48B5-9F38-6E4CB93F21BB}" srcOrd="1" destOrd="0" parTransId="{9D3C7AB9-36C6-4200-A7D5-0F519A70C4DA}" sibTransId="{9CDEC10F-20B1-42D7-AAD6-8C8E527E8D90}"/>
    <dgm:cxn modelId="{9A795623-931D-4DAA-B398-13F4E982373A}" srcId="{599CCABF-22DF-4B62-966C-104C2B76932D}" destId="{53B37186-6192-427C-BBA0-1EED842170AA}" srcOrd="0" destOrd="0" parTransId="{5CDA6689-A188-41B8-B055-688E7F80B289}" sibTransId="{CB0734B9-2DC9-4539-89ED-B93848193BD6}"/>
    <dgm:cxn modelId="{A376DA1F-2F99-4D3D-A5EB-551B279AA629}" type="presOf" srcId="{292F1EB3-87DB-4BA4-A4B7-D11FDB1EEDDE}" destId="{2792E862-6ED4-47E2-915B-A4BF27020DEC}" srcOrd="0" destOrd="0" presId="urn:microsoft.com/office/officeart/2005/8/layout/chevron2"/>
    <dgm:cxn modelId="{1ADCBBA1-B15C-4C1A-8D96-D7F2D8EC9DF7}" type="presOf" srcId="{53B37186-6192-427C-BBA0-1EED842170AA}" destId="{81A401DB-F6BD-48C5-B1D9-5FA160F88E23}" srcOrd="0" destOrd="0" presId="urn:microsoft.com/office/officeart/2005/8/layout/chevron2"/>
    <dgm:cxn modelId="{7D6A0B05-1C84-4457-85F4-99BD6D0FC2CA}" srcId="{599CCABF-22DF-4B62-966C-104C2B76932D}" destId="{76741BD7-DA97-4C4F-B169-2B6722C38BA1}" srcOrd="3" destOrd="0" parTransId="{415E9BD2-D5F4-4231-ADAD-23DA8C64C5B9}" sibTransId="{6C1682C4-B8D8-4365-B136-5C8718D5C9B8}"/>
    <dgm:cxn modelId="{912CC765-E867-417F-A6BF-C5A2B88AD2BF}" srcId="{599CCABF-22DF-4B62-966C-104C2B76932D}" destId="{C7C07B5A-4FBB-43D9-A596-57336EC73248}" srcOrd="2" destOrd="0" parTransId="{536327BE-574B-4BA2-A7D2-C50325F1ECA1}" sibTransId="{16D0F54F-67ED-4FEC-892A-327CFC5DBAB0}"/>
    <dgm:cxn modelId="{8A4D1B6C-0657-4E2F-88EB-0AB10BDFA97D}" type="presParOf" srcId="{7CCE471C-88C5-4A9B-9BBF-0D854D4029E0}" destId="{77E042C4-710C-41D4-964A-5186FEE9A9F9}" srcOrd="0" destOrd="0" presId="urn:microsoft.com/office/officeart/2005/8/layout/chevron2"/>
    <dgm:cxn modelId="{6618CC74-D882-4C25-AB18-5B93AA13A46A}" type="presParOf" srcId="{77E042C4-710C-41D4-964A-5186FEE9A9F9}" destId="{81A401DB-F6BD-48C5-B1D9-5FA160F88E23}" srcOrd="0" destOrd="0" presId="urn:microsoft.com/office/officeart/2005/8/layout/chevron2"/>
    <dgm:cxn modelId="{98CBC6E5-312E-406E-9C0C-5CD0E0CC0649}" type="presParOf" srcId="{77E042C4-710C-41D4-964A-5186FEE9A9F9}" destId="{2508D31C-AA1E-44D7-BD5B-400010F15188}" srcOrd="1" destOrd="0" presId="urn:microsoft.com/office/officeart/2005/8/layout/chevron2"/>
    <dgm:cxn modelId="{1DD160B1-F5E5-4A10-9568-D84D41C172F6}" type="presParOf" srcId="{7CCE471C-88C5-4A9B-9BBF-0D854D4029E0}" destId="{BFD8C6E4-A1D9-4B20-9687-8C1042E58349}" srcOrd="1" destOrd="0" presId="urn:microsoft.com/office/officeart/2005/8/layout/chevron2"/>
    <dgm:cxn modelId="{229C6DFD-3323-4C32-952D-3874F224E70D}" type="presParOf" srcId="{7CCE471C-88C5-4A9B-9BBF-0D854D4029E0}" destId="{58FD757A-9C77-4DEE-A3A7-E154DB49DC09}" srcOrd="2" destOrd="0" presId="urn:microsoft.com/office/officeart/2005/8/layout/chevron2"/>
    <dgm:cxn modelId="{E6E26F10-B46A-43E6-87E5-3BFDE1C43AE2}" type="presParOf" srcId="{58FD757A-9C77-4DEE-A3A7-E154DB49DC09}" destId="{497E1D63-F218-4861-A5CB-64482619369A}" srcOrd="0" destOrd="0" presId="urn:microsoft.com/office/officeart/2005/8/layout/chevron2"/>
    <dgm:cxn modelId="{9DF84962-45F4-4555-81E0-A93FADA695CA}" type="presParOf" srcId="{58FD757A-9C77-4DEE-A3A7-E154DB49DC09}" destId="{3A2C996E-4B71-458E-B851-D1ABC13C8868}" srcOrd="1" destOrd="0" presId="urn:microsoft.com/office/officeart/2005/8/layout/chevron2"/>
    <dgm:cxn modelId="{12196029-E842-47BB-B017-2EBE8310D8CF}" type="presParOf" srcId="{7CCE471C-88C5-4A9B-9BBF-0D854D4029E0}" destId="{07D1DD12-010D-45F3-AB83-F0985D6E85BA}" srcOrd="3" destOrd="0" presId="urn:microsoft.com/office/officeart/2005/8/layout/chevron2"/>
    <dgm:cxn modelId="{BCA393F6-72B4-4994-9134-7928D26F6D2F}" type="presParOf" srcId="{7CCE471C-88C5-4A9B-9BBF-0D854D4029E0}" destId="{DB3C08E4-0765-44BE-8E69-F088C2D29E9A}" srcOrd="4" destOrd="0" presId="urn:microsoft.com/office/officeart/2005/8/layout/chevron2"/>
    <dgm:cxn modelId="{44627F78-EE8C-4D06-B235-5AA5AD6E3CFC}" type="presParOf" srcId="{DB3C08E4-0765-44BE-8E69-F088C2D29E9A}" destId="{FD4314C8-B684-4880-AB00-2E04F754B169}" srcOrd="0" destOrd="0" presId="urn:microsoft.com/office/officeart/2005/8/layout/chevron2"/>
    <dgm:cxn modelId="{1CF07A73-FFF4-48FA-B01A-01D5B8058725}" type="presParOf" srcId="{DB3C08E4-0765-44BE-8E69-F088C2D29E9A}" destId="{2792E862-6ED4-47E2-915B-A4BF27020DEC}" srcOrd="1" destOrd="0" presId="urn:microsoft.com/office/officeart/2005/8/layout/chevron2"/>
    <dgm:cxn modelId="{80F8CEB5-C6A5-4E66-ACB9-72BEBC5D6BFE}" type="presParOf" srcId="{7CCE471C-88C5-4A9B-9BBF-0D854D4029E0}" destId="{48815EA4-A168-4B16-9268-2A7A8462B0BD}" srcOrd="5" destOrd="0" presId="urn:microsoft.com/office/officeart/2005/8/layout/chevron2"/>
    <dgm:cxn modelId="{481F1C9E-4A90-4A82-AC4C-FDBDB9554E4C}" type="presParOf" srcId="{7CCE471C-88C5-4A9B-9BBF-0D854D4029E0}" destId="{46DBC8E5-7458-4B8F-B7F1-9E390D5F5C05}" srcOrd="6" destOrd="0" presId="urn:microsoft.com/office/officeart/2005/8/layout/chevron2"/>
    <dgm:cxn modelId="{38CE0E85-AAF9-4DCD-A25E-396259818BD0}" type="presParOf" srcId="{46DBC8E5-7458-4B8F-B7F1-9E390D5F5C05}" destId="{11F628EE-6B2F-4140-9FB2-CCEAE4DDFF40}" srcOrd="0" destOrd="0" presId="urn:microsoft.com/office/officeart/2005/8/layout/chevron2"/>
    <dgm:cxn modelId="{44435F1F-D222-4BCF-8E6E-D296B2E4A4CB}" type="presParOf" srcId="{46DBC8E5-7458-4B8F-B7F1-9E390D5F5C05}" destId="{FF438693-7576-4095-A0F1-9894CBFBE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401DB-F6BD-48C5-B1D9-5FA160F88E23}">
      <dsp:nvSpPr>
        <dsp:cNvPr id="0" name=""/>
        <dsp:cNvSpPr/>
      </dsp:nvSpPr>
      <dsp:spPr>
        <a:xfrm rot="5400000">
          <a:off x="-227674" y="231536"/>
          <a:ext cx="1517831" cy="1062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2006</a:t>
          </a:r>
          <a:endParaRPr lang="en-GB" sz="3100" b="1" kern="1200" dirty="0"/>
        </a:p>
      </dsp:txBody>
      <dsp:txXfrm rot="-5400000">
        <a:off x="2" y="535102"/>
        <a:ext cx="1062481" cy="455350"/>
      </dsp:txXfrm>
    </dsp:sp>
    <dsp:sp modelId="{2508D31C-AA1E-44D7-BD5B-400010F15188}">
      <dsp:nvSpPr>
        <dsp:cNvPr id="0" name=""/>
        <dsp:cNvSpPr/>
      </dsp:nvSpPr>
      <dsp:spPr>
        <a:xfrm rot="5400000">
          <a:off x="3674349" y="-2608005"/>
          <a:ext cx="986590" cy="6210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err="1" smtClean="0"/>
            <a:t>TurnItIn</a:t>
          </a:r>
          <a:r>
            <a:rPr lang="en-GB" sz="3200" kern="1200" dirty="0" smtClean="0"/>
            <a:t> on all modules</a:t>
          </a:r>
          <a:endParaRPr lang="en-GB" sz="3200" kern="1200" dirty="0"/>
        </a:p>
      </dsp:txBody>
      <dsp:txXfrm rot="-5400000">
        <a:off x="1062482" y="52023"/>
        <a:ext cx="6162165" cy="890268"/>
      </dsp:txXfrm>
    </dsp:sp>
    <dsp:sp modelId="{497E1D63-F218-4861-A5CB-64482619369A}">
      <dsp:nvSpPr>
        <dsp:cNvPr id="0" name=""/>
        <dsp:cNvSpPr/>
      </dsp:nvSpPr>
      <dsp:spPr>
        <a:xfrm rot="5400000">
          <a:off x="-227674" y="1605388"/>
          <a:ext cx="1517831" cy="1062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2010</a:t>
          </a:r>
          <a:endParaRPr lang="en-GB" sz="2800" b="1" kern="1200" dirty="0"/>
        </a:p>
      </dsp:txBody>
      <dsp:txXfrm rot="-5400000">
        <a:off x="2" y="1908954"/>
        <a:ext cx="1062481" cy="455350"/>
      </dsp:txXfrm>
    </dsp:sp>
    <dsp:sp modelId="{3A2C996E-4B71-458E-B851-D1ABC13C8868}">
      <dsp:nvSpPr>
        <dsp:cNvPr id="0" name=""/>
        <dsp:cNvSpPr/>
      </dsp:nvSpPr>
      <dsp:spPr>
        <a:xfrm rot="5400000">
          <a:off x="3674349" y="-1234154"/>
          <a:ext cx="986590" cy="6210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err="1" smtClean="0"/>
            <a:t>GradeMark</a:t>
          </a:r>
          <a:r>
            <a:rPr lang="en-GB" sz="3200" kern="1200" dirty="0" smtClean="0"/>
            <a:t> on some modules</a:t>
          </a:r>
          <a:endParaRPr lang="en-GB" sz="3200" kern="1200" dirty="0"/>
        </a:p>
      </dsp:txBody>
      <dsp:txXfrm rot="-5400000">
        <a:off x="1062482" y="1425874"/>
        <a:ext cx="6162165" cy="890268"/>
      </dsp:txXfrm>
    </dsp:sp>
    <dsp:sp modelId="{FD4314C8-B684-4880-AB00-2E04F754B169}">
      <dsp:nvSpPr>
        <dsp:cNvPr id="0" name=""/>
        <dsp:cNvSpPr/>
      </dsp:nvSpPr>
      <dsp:spPr>
        <a:xfrm rot="5400000">
          <a:off x="-227674" y="2979239"/>
          <a:ext cx="1517831" cy="1062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2012</a:t>
          </a:r>
          <a:endParaRPr lang="en-GB" sz="2800" b="1" kern="1200" dirty="0"/>
        </a:p>
      </dsp:txBody>
      <dsp:txXfrm rot="-5400000">
        <a:off x="2" y="3282805"/>
        <a:ext cx="1062481" cy="455350"/>
      </dsp:txXfrm>
    </dsp:sp>
    <dsp:sp modelId="{2792E862-6ED4-47E2-915B-A4BF27020DEC}">
      <dsp:nvSpPr>
        <dsp:cNvPr id="0" name=""/>
        <dsp:cNvSpPr/>
      </dsp:nvSpPr>
      <dsp:spPr>
        <a:xfrm rot="5400000">
          <a:off x="3674349" y="139696"/>
          <a:ext cx="986590" cy="6210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Paperless submissions only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err="1" smtClean="0"/>
            <a:t>GradeMark</a:t>
          </a:r>
          <a:r>
            <a:rPr lang="en-GB" sz="3200" kern="1200" dirty="0" smtClean="0"/>
            <a:t> on all modules</a:t>
          </a:r>
          <a:endParaRPr lang="en-GB" sz="3200" kern="1200" dirty="0"/>
        </a:p>
      </dsp:txBody>
      <dsp:txXfrm rot="-5400000">
        <a:off x="1062482" y="2799725"/>
        <a:ext cx="6162165" cy="890268"/>
      </dsp:txXfrm>
    </dsp:sp>
    <dsp:sp modelId="{11F628EE-6B2F-4140-9FB2-CCEAE4DDFF40}">
      <dsp:nvSpPr>
        <dsp:cNvPr id="0" name=""/>
        <dsp:cNvSpPr/>
      </dsp:nvSpPr>
      <dsp:spPr>
        <a:xfrm rot="5400000">
          <a:off x="-227674" y="4353090"/>
          <a:ext cx="1517831" cy="10624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2013</a:t>
          </a:r>
          <a:endParaRPr lang="en-GB" sz="2800" b="1" kern="1200" dirty="0"/>
        </a:p>
      </dsp:txBody>
      <dsp:txXfrm rot="-5400000">
        <a:off x="2" y="4656656"/>
        <a:ext cx="1062481" cy="455350"/>
      </dsp:txXfrm>
    </dsp:sp>
    <dsp:sp modelId="{FF438693-7576-4095-A0F1-9894CBFBE39C}">
      <dsp:nvSpPr>
        <dsp:cNvPr id="0" name=""/>
        <dsp:cNvSpPr/>
      </dsp:nvSpPr>
      <dsp:spPr>
        <a:xfrm rot="5400000">
          <a:off x="3674349" y="1513547"/>
          <a:ext cx="986590" cy="6210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Moderately" fov="0" zoom="92000">
            <a:rot lat="0" lon="0" rev="0"/>
          </a:camera>
          <a:lightRig rig="balanced" dir="t">
            <a:rot lat="0" lon="0" rev="174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Paperless submissions only</a:t>
          </a:r>
          <a:endParaRPr lang="en-GB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Tutor choice re marking</a:t>
          </a:r>
          <a:endParaRPr lang="en-GB" sz="3200" kern="1200" dirty="0"/>
        </a:p>
      </dsp:txBody>
      <dsp:txXfrm rot="-5400000">
        <a:off x="1062482" y="4173576"/>
        <a:ext cx="6162165" cy="89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0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8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0" y="9428164"/>
            <a:ext cx="288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92DBFE1F-FB79-4A9A-9FBD-E836A92FEE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3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270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63" y="4714876"/>
            <a:ext cx="53308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8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270" y="9428164"/>
            <a:ext cx="28879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7F24D0E9-1456-4EF7-AB51-CA7DD026C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130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34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E3F58-214F-46F1-82D4-4ED1A52FE120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313"/>
            <a:ext cx="18351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m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86150"/>
            <a:ext cx="1958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29013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Imag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486150"/>
            <a:ext cx="19589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Image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519488"/>
            <a:ext cx="19081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3573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17" descr="Uok_Logo_PMS294_P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734050"/>
            <a:ext cx="1079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3850" y="1628775"/>
            <a:ext cx="5903913" cy="1295400"/>
          </a:xfrm>
        </p:spPr>
        <p:txBody>
          <a:bodyPr anchor="b"/>
          <a:lstStyle>
            <a:lvl1pPr algn="r">
              <a:lnSpc>
                <a:spcPct val="90000"/>
              </a:lnSpc>
              <a:defRPr b="0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49275"/>
            <a:ext cx="5903913" cy="647700"/>
          </a:xfrm>
        </p:spPr>
        <p:txBody>
          <a:bodyPr/>
          <a:lstStyle>
            <a:lvl1pPr marL="0" indent="0" algn="r">
              <a:lnSpc>
                <a:spcPct val="80000"/>
              </a:lnSpc>
              <a:spcBef>
                <a:spcPct val="0"/>
              </a:spcBef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35987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8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549275"/>
            <a:ext cx="2071688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67425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32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0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8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0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0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01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71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 on two lines – now what would happen now what do you think?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524625"/>
            <a:ext cx="59039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000" smtClean="0"/>
            </a:lvl1pPr>
          </a:lstStyle>
          <a:p>
            <a:pPr>
              <a:defRPr/>
            </a:pPr>
            <a:r>
              <a:rPr lang="en-GB"/>
              <a:t>View, Master, Slide Master to change this text to the title of your presentation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263" y="6524625"/>
            <a:ext cx="7905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000" smtClean="0"/>
            </a:lvl1pPr>
          </a:lstStyle>
          <a:p>
            <a:pPr>
              <a:defRPr/>
            </a:pPr>
            <a:r>
              <a:rPr lang="en-GB"/>
              <a:t>Page </a:t>
            </a:r>
            <a:fld id="{5D9E6FB6-F613-4D91-A96E-B1FB7B355F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" hangingPunct="0"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31" name="Picture 9" descr="Uok_horiz_PMS29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upea.ub.gu.se/bitstream/2077/4693/1/gupea_2077_4693_1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57187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836712"/>
            <a:ext cx="8424936" cy="2448272"/>
          </a:xfrm>
        </p:spPr>
        <p:txBody>
          <a:bodyPr/>
          <a:lstStyle/>
          <a:p>
            <a:r>
              <a:rPr lang="en-GB" sz="4400" dirty="0" smtClean="0">
                <a:solidFill>
                  <a:srgbClr val="CC9900"/>
                </a:solidFill>
              </a:rPr>
              <a:t>INFORM 2014/</a:t>
            </a:r>
            <a:br>
              <a:rPr lang="en-GB" sz="4400" dirty="0" smtClean="0">
                <a:solidFill>
                  <a:srgbClr val="CC9900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‘A Tale of Two Cities’: the perks and perils of online feedback tools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4786322"/>
            <a:ext cx="9144000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4"/>
            <a:ext cx="1749381" cy="12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4786322"/>
            <a:ext cx="9144000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3562350" cy="118935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5603178"/>
            <a:ext cx="36004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Carla Morris &amp; </a:t>
            </a:r>
            <a:r>
              <a:rPr lang="en-GB" sz="1800" dirty="0" err="1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Seb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GB" sz="1800" dirty="0" err="1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Cadinot</a:t>
            </a:r>
            <a:endParaRPr lang="en-GB" sz="1800" dirty="0" smtClean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pathwaymanagers@kent.ac.uk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6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Use – Scoring Rubric 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1"/>
            <a:ext cx="7920880" cy="5112990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5" y="1052736"/>
            <a:ext cx="921964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" y="1196752"/>
            <a:ext cx="9074302" cy="446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23528" y="3419627"/>
            <a:ext cx="3816424" cy="513430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Use – Scoring Rubric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1196752"/>
            <a:ext cx="9144000" cy="44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4914170"/>
            <a:ext cx="9144000" cy="19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069" y="1988840"/>
            <a:ext cx="1402578" cy="4869160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03647" y="1484785"/>
            <a:ext cx="7741421" cy="504056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1436961"/>
            <a:ext cx="909373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Use – Scoring Rubric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804248" y="2141240"/>
            <a:ext cx="2270451" cy="1431776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616"/>
            <a:ext cx="9074699" cy="490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068" y="3645024"/>
            <a:ext cx="2050651" cy="1152128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" y="3650593"/>
            <a:ext cx="6743223" cy="26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0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4" y="1196752"/>
            <a:ext cx="9252520" cy="42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Use – Scoring Rubric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5096116"/>
            <a:ext cx="2627784" cy="421115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36296" y="5096116"/>
            <a:ext cx="1913088" cy="421115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00173" y="3109050"/>
            <a:ext cx="1615644" cy="1987066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6136" y="2123128"/>
            <a:ext cx="1615644" cy="1089848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1" y="1340768"/>
            <a:ext cx="90618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Use – Scoring Rubric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76256" y="2060848"/>
            <a:ext cx="2294428" cy="3888432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551560" y="1268760"/>
            <a:ext cx="567680" cy="648072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6" y="1511977"/>
            <a:ext cx="8082304" cy="442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1403648" y="2348880"/>
            <a:ext cx="4680520" cy="792088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5" y="1502546"/>
            <a:ext cx="7923360" cy="443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2912036" y="4941168"/>
            <a:ext cx="1878432" cy="504056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4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– Enhanced Feedback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1"/>
            <a:ext cx="7920880" cy="511299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dirty="0" smtClean="0"/>
              <a:t>Opportunity for rich and useful feedback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sz="1800" dirty="0" smtClean="0"/>
              <a:t>Free-text / </a:t>
            </a:r>
            <a:r>
              <a:rPr lang="en-GB" altLang="en-US" sz="1800" dirty="0" err="1" smtClean="0"/>
              <a:t>QuickMarks</a:t>
            </a:r>
            <a:r>
              <a:rPr lang="en-GB" altLang="en-US" sz="1800" dirty="0" smtClean="0"/>
              <a:t> / Rubrics / Oral feedback / General comments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GB" altLang="en-US" sz="18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dirty="0" smtClean="0"/>
              <a:t>Rapidity of marking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sz="1800" dirty="0" smtClean="0"/>
              <a:t>Scoring rubric with comments / Mark anywhere (with internet or iPad) / </a:t>
            </a:r>
            <a:r>
              <a:rPr lang="en-GB" altLang="en-US" sz="1800" dirty="0" err="1" smtClean="0"/>
              <a:t>QuickMarks</a:t>
            </a:r>
            <a:r>
              <a:rPr lang="en-GB" altLang="en-US" sz="1800" dirty="0" smtClean="0"/>
              <a:t> / Typed vs Written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GB" altLang="en-US" sz="18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dirty="0" smtClean="0"/>
              <a:t>Standardisation across markers and modules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sz="1800" dirty="0" smtClean="0"/>
              <a:t>Defined Rubric &amp; </a:t>
            </a:r>
            <a:r>
              <a:rPr lang="en-GB" altLang="en-US" sz="1800" dirty="0" err="1" smtClean="0"/>
              <a:t>QuickMarks</a:t>
            </a:r>
            <a:r>
              <a:rPr lang="en-GB" altLang="en-US" sz="1800" dirty="0" smtClean="0"/>
              <a:t> / Visible to all markers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GB" altLang="en-US" sz="18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dirty="0" smtClean="0"/>
              <a:t>Allows for preparation prior to marking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sz="1800" dirty="0" smtClean="0"/>
              <a:t>Rubric &amp; </a:t>
            </a:r>
            <a:r>
              <a:rPr lang="en-GB" altLang="en-US" sz="1800" dirty="0" err="1" smtClean="0"/>
              <a:t>QuickMarks</a:t>
            </a:r>
            <a:r>
              <a:rPr lang="en-GB" altLang="en-US" sz="1800" dirty="0" smtClean="0"/>
              <a:t> created for specific assignment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GB" altLang="en-US" sz="18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dirty="0" smtClean="0"/>
              <a:t>Accessibility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sz="1800" dirty="0" smtClean="0"/>
              <a:t>Moderation / External Examining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/ Academic Adviser feedback /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GB" altLang="en-US" sz="1800" dirty="0" smtClean="0"/>
              <a:t>Cannot be lost!</a:t>
            </a:r>
          </a:p>
        </p:txBody>
      </p:sp>
    </p:spTree>
    <p:extLst>
      <p:ext uri="{BB962C8B-B14F-4D97-AF65-F5344CB8AC3E}">
        <p14:creationId xmlns:p14="http://schemas.microsoft.com/office/powerpoint/2010/main" val="2376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Perks &amp; Perils of Online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Growing body of research in this area: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Electronic Grading And Marking: A Note On </a:t>
            </a:r>
            <a:r>
              <a:rPr lang="en-GB" dirty="0" err="1" smtClean="0"/>
              <a:t>Turnitin’s</a:t>
            </a:r>
            <a:r>
              <a:rPr lang="en-GB" dirty="0" smtClean="0"/>
              <a:t> </a:t>
            </a:r>
            <a:r>
              <a:rPr lang="en-GB" dirty="0" err="1" smtClean="0"/>
              <a:t>Grademark</a:t>
            </a:r>
            <a:r>
              <a:rPr lang="en-GB" dirty="0" smtClean="0"/>
              <a:t> Function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(Henderson, P. 2008)</a:t>
            </a:r>
          </a:p>
          <a:p>
            <a:endParaRPr lang="en-GB" dirty="0"/>
          </a:p>
          <a:p>
            <a:r>
              <a:rPr lang="en-GB" dirty="0" smtClean="0"/>
              <a:t>Online </a:t>
            </a:r>
            <a:r>
              <a:rPr lang="en-GB" dirty="0"/>
              <a:t>Originality Checking and </a:t>
            </a:r>
            <a:r>
              <a:rPr lang="en-GB" dirty="0" smtClean="0"/>
              <a:t>Online Assessment </a:t>
            </a:r>
            <a:r>
              <a:rPr lang="en-GB" dirty="0"/>
              <a:t>- an Extension of Academics </a:t>
            </a:r>
            <a:r>
              <a:rPr lang="en-GB" dirty="0" smtClean="0"/>
              <a:t>or Disruption </a:t>
            </a:r>
            <a:r>
              <a:rPr lang="en-GB" dirty="0"/>
              <a:t>for Academics</a:t>
            </a:r>
          </a:p>
          <a:p>
            <a:pPr marL="0" indent="0">
              <a:buNone/>
            </a:pPr>
            <a:r>
              <a:rPr lang="en-GB" dirty="0" smtClean="0"/>
              <a:t>                                    (Chew, E. &amp; Price, T. 2010)</a:t>
            </a:r>
          </a:p>
        </p:txBody>
      </p:sp>
    </p:spTree>
    <p:extLst>
      <p:ext uri="{BB962C8B-B14F-4D97-AF65-F5344CB8AC3E}">
        <p14:creationId xmlns:p14="http://schemas.microsoft.com/office/powerpoint/2010/main" val="11947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Perks &amp; Perils of Online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Evaluation of </a:t>
            </a:r>
            <a:r>
              <a:rPr lang="en-GB" dirty="0" err="1"/>
              <a:t>GradeMark</a:t>
            </a:r>
            <a:r>
              <a:rPr lang="en-GB" dirty="0"/>
              <a:t> for electronic assessment &amp; feedback: Staff and students’ perspectives.</a:t>
            </a:r>
          </a:p>
          <a:p>
            <a:pPr marL="0" indent="0">
              <a:buNone/>
            </a:pPr>
            <a:r>
              <a:rPr lang="en-GB" dirty="0"/>
              <a:t>                               (</a:t>
            </a:r>
            <a:r>
              <a:rPr lang="en-GB" dirty="0" err="1"/>
              <a:t>Sawdon</a:t>
            </a:r>
            <a:r>
              <a:rPr lang="en-GB" dirty="0"/>
              <a:t>, M. &amp; Curtis, F. 2012)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‘Healthcare Students’ Perceptions of Electronic Feedback through </a:t>
            </a:r>
            <a:r>
              <a:rPr lang="en-GB" dirty="0" err="1"/>
              <a:t>GradeMark</a:t>
            </a:r>
            <a:r>
              <a:rPr lang="en-GB" dirty="0"/>
              <a:t>®’ </a:t>
            </a:r>
          </a:p>
          <a:p>
            <a:pPr marL="0" indent="0">
              <a:buNone/>
            </a:pPr>
            <a:r>
              <a:rPr lang="en-GB" dirty="0"/>
              <a:t>                                         (Watkins, D. et al 2014)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4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Perks &amp; Perils of Online Feedback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756048" cy="489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Pros: </a:t>
            </a:r>
          </a:p>
          <a:p>
            <a:pPr lvl="0"/>
            <a:r>
              <a:rPr lang="en-GB" dirty="0"/>
              <a:t>easy to access</a:t>
            </a:r>
          </a:p>
          <a:p>
            <a:pPr lvl="0"/>
            <a:r>
              <a:rPr lang="en-GB" dirty="0"/>
              <a:t>can check originality</a:t>
            </a:r>
          </a:p>
          <a:p>
            <a:pPr lvl="0"/>
            <a:r>
              <a:rPr lang="en-GB" dirty="0"/>
              <a:t>saves </a:t>
            </a:r>
            <a:r>
              <a:rPr lang="en-GB" dirty="0" smtClean="0"/>
              <a:t>paper</a:t>
            </a:r>
          </a:p>
          <a:p>
            <a:pPr lvl="0"/>
            <a:endParaRPr lang="en-GB" dirty="0"/>
          </a:p>
          <a:p>
            <a:r>
              <a:rPr lang="en-GB" b="1" dirty="0"/>
              <a:t>Cons:</a:t>
            </a:r>
          </a:p>
          <a:p>
            <a:pPr lvl="0"/>
            <a:r>
              <a:rPr lang="en-GB" dirty="0"/>
              <a:t>clunky and difficult/fiddly to use</a:t>
            </a:r>
          </a:p>
          <a:p>
            <a:pPr lvl="0"/>
            <a:r>
              <a:rPr lang="en-GB" dirty="0" smtClean="0"/>
              <a:t>Internet connections – slow; loss of comments</a:t>
            </a:r>
          </a:p>
          <a:p>
            <a:pPr lvl="0"/>
            <a:r>
              <a:rPr lang="en-GB" dirty="0" smtClean="0"/>
              <a:t>Glitches &amp; bugs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1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</a:t>
            </a:r>
            <a:r>
              <a:rPr lang="en-GB" altLang="en-US" dirty="0"/>
              <a:t>u</a:t>
            </a:r>
            <a:r>
              <a:rPr lang="en-GB" altLang="en-US" dirty="0" smtClean="0"/>
              <a:t>se on the Kent IFP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1"/>
            <a:ext cx="7920880" cy="5112990"/>
          </a:xfrm>
        </p:spPr>
        <p:txBody>
          <a:bodyPr/>
          <a:lstStyle/>
          <a:p>
            <a:r>
              <a:rPr lang="en-GB" altLang="en-US" dirty="0" err="1" smtClean="0"/>
              <a:t>GradeMark</a:t>
            </a:r>
            <a:r>
              <a:rPr lang="en-GB" altLang="en-US" dirty="0" smtClean="0"/>
              <a:t>: the basics (and not so basics)</a:t>
            </a:r>
          </a:p>
          <a:p>
            <a:endParaRPr lang="en-GB" altLang="en-US" dirty="0"/>
          </a:p>
          <a:p>
            <a:r>
              <a:rPr lang="en-GB" altLang="en-US" dirty="0" smtClean="0"/>
              <a:t>Enhanced feedback &amp; student experience</a:t>
            </a:r>
          </a:p>
          <a:p>
            <a:endParaRPr lang="en-GB" altLang="en-US" dirty="0"/>
          </a:p>
          <a:p>
            <a:r>
              <a:rPr lang="en-GB" altLang="en-US" dirty="0" smtClean="0"/>
              <a:t>The perks and perils of online feedback</a:t>
            </a:r>
          </a:p>
          <a:p>
            <a:endParaRPr lang="en-GB" altLang="en-US" dirty="0"/>
          </a:p>
          <a:p>
            <a:r>
              <a:rPr lang="en-GB" altLang="en-US" dirty="0" smtClean="0"/>
              <a:t>Discussion</a:t>
            </a:r>
          </a:p>
          <a:p>
            <a:endParaRPr lang="en-GB" altLang="en-US" dirty="0"/>
          </a:p>
          <a:p>
            <a:r>
              <a:rPr lang="en-GB" altLang="en-US" dirty="0" smtClean="0"/>
              <a:t>Conclusion + Q&amp;A</a:t>
            </a:r>
          </a:p>
        </p:txBody>
      </p:sp>
    </p:spTree>
    <p:extLst>
      <p:ext uri="{BB962C8B-B14F-4D97-AF65-F5344CB8AC3E}">
        <p14:creationId xmlns:p14="http://schemas.microsoft.com/office/powerpoint/2010/main" val="9032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Perks &amp; Perils of Online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4000" dirty="0" smtClean="0"/>
              <a:t>Students </a:t>
            </a:r>
            <a:r>
              <a:rPr lang="en-GB" sz="4000" dirty="0"/>
              <a:t>do not look at the feedback anyway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8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512756" cy="489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ea typeface="Calibri"/>
            </a:endParaRPr>
          </a:p>
          <a:p>
            <a:r>
              <a:rPr lang="en-GB" dirty="0" smtClean="0">
                <a:ea typeface="Calibri"/>
              </a:rPr>
              <a:t>‘We </a:t>
            </a:r>
            <a:r>
              <a:rPr lang="en-GB" dirty="0">
                <a:ea typeface="Calibri"/>
              </a:rPr>
              <a:t>wanted to build on the Maguire presentation from the previous year, which was largely positive, and did not match up with our more negative experiences of the </a:t>
            </a:r>
            <a:r>
              <a:rPr lang="en-GB" dirty="0" smtClean="0">
                <a:ea typeface="Calibri"/>
              </a:rPr>
              <a:t>software.’</a:t>
            </a:r>
          </a:p>
          <a:p>
            <a:pPr marL="0" indent="0">
              <a:buNone/>
            </a:pPr>
            <a:r>
              <a:rPr lang="en-GB" dirty="0" smtClean="0"/>
              <a:t>			(Courtenay &amp; Coleman 2013)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4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of the suggested strategies…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Prioritise positives and ways to improve over negative/positive feedback</a:t>
            </a:r>
          </a:p>
          <a:p>
            <a:r>
              <a:rPr lang="en-GB" dirty="0" smtClean="0"/>
              <a:t>Build reflection on feedback into the assessment</a:t>
            </a:r>
          </a:p>
          <a:p>
            <a:r>
              <a:rPr lang="en-GB" dirty="0" smtClean="0"/>
              <a:t>One-to-one feedback/tutorial sessions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(Courtenay &amp; Coleman 2013)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1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 smtClean="0"/>
              <a:t>‘</a:t>
            </a:r>
            <a:r>
              <a:rPr lang="en-GB" sz="2800" dirty="0" err="1" smtClean="0"/>
              <a:t>Grademark</a:t>
            </a:r>
            <a:r>
              <a:rPr lang="en-GB" sz="2800" dirty="0" smtClean="0"/>
              <a:t> enhanced the teaching and assessment experiences from a pedagogical-oriented aspect. In contrast the main disruption came from the technology’ </a:t>
            </a: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                        (Chew &amp; Price 2010 p 686)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94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3600" dirty="0" smtClean="0"/>
          </a:p>
          <a:p>
            <a:r>
              <a:rPr lang="en-GB" sz="3600" dirty="0" smtClean="0"/>
              <a:t>‘ Pedagogy should shape computers and its </a:t>
            </a:r>
            <a:r>
              <a:rPr lang="en-GB" sz="3600" dirty="0"/>
              <a:t>[</a:t>
            </a:r>
            <a:r>
              <a:rPr lang="en-GB" sz="3600" dirty="0" smtClean="0"/>
              <a:t>sic] uses’</a:t>
            </a:r>
          </a:p>
          <a:p>
            <a:pPr marL="0" indent="0">
              <a:buNone/>
            </a:pPr>
            <a:r>
              <a:rPr lang="en-GB" sz="3600" dirty="0"/>
              <a:t> </a:t>
            </a:r>
            <a:r>
              <a:rPr lang="en-GB" sz="3600" dirty="0" smtClean="0"/>
              <a:t>         (Chew &amp; Price 2010 p 683)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252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Promotes </a:t>
            </a:r>
            <a:r>
              <a:rPr lang="en-GB" dirty="0"/>
              <a:t>one-size fits all approach</a:t>
            </a:r>
          </a:p>
          <a:p>
            <a:pPr lvl="0"/>
            <a:r>
              <a:rPr lang="en-GB" dirty="0" smtClean="0"/>
              <a:t>Assumes </a:t>
            </a:r>
            <a:r>
              <a:rPr lang="en-GB" dirty="0"/>
              <a:t>teachers all mark in the same way</a:t>
            </a:r>
          </a:p>
          <a:p>
            <a:r>
              <a:rPr lang="en-GB" dirty="0" smtClean="0"/>
              <a:t>Encourages ‘competitive’ or over-marking marking</a:t>
            </a:r>
          </a:p>
          <a:p>
            <a:r>
              <a:rPr lang="en-GB" dirty="0" smtClean="0"/>
              <a:t>Editable</a:t>
            </a:r>
          </a:p>
          <a:p>
            <a:r>
              <a:rPr lang="en-GB" dirty="0" smtClean="0"/>
              <a:t>Turn It In – used as a plagiarism ‘smoke-screen’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Comparison between reading on a screen versus reading on paper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‘Screens are more physically and mentally taxing’</a:t>
            </a:r>
          </a:p>
          <a:p>
            <a:pPr marL="0" indent="0">
              <a:buNone/>
            </a:pPr>
            <a:r>
              <a:rPr lang="en-GB" dirty="0" smtClean="0"/>
              <a:t>‘Scrolling drains more mental resources’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(</a:t>
            </a:r>
            <a:r>
              <a:rPr lang="en-GB" dirty="0" err="1" smtClean="0"/>
              <a:t>Wästlund</a:t>
            </a:r>
            <a:r>
              <a:rPr lang="en-GB" dirty="0" smtClean="0"/>
              <a:t> 2007)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8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 2008 survey of people born between 1980 – 2000 indicated that people preferred reading on paper rather than computer screens.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             (Ferris 2013)</a:t>
            </a:r>
          </a:p>
          <a:p>
            <a:pPr marL="0" indent="0">
              <a:buNone/>
            </a:pPr>
            <a:endParaRPr lang="en-GB" dirty="0"/>
          </a:p>
          <a:p>
            <a:pPr>
              <a:buClr>
                <a:srgbClr val="003882"/>
              </a:buClr>
            </a:pPr>
            <a:r>
              <a:rPr lang="en-GB" dirty="0">
                <a:solidFill>
                  <a:srgbClr val="000000"/>
                </a:solidFill>
              </a:rPr>
              <a:t>I</a:t>
            </a:r>
            <a:r>
              <a:rPr lang="en-GB" dirty="0" smtClean="0">
                <a:solidFill>
                  <a:srgbClr val="000000"/>
                </a:solidFill>
              </a:rPr>
              <a:t>n </a:t>
            </a:r>
            <a:r>
              <a:rPr lang="en-GB" dirty="0">
                <a:solidFill>
                  <a:srgbClr val="000000"/>
                </a:solidFill>
              </a:rPr>
              <a:t>order to </a:t>
            </a:r>
            <a:r>
              <a:rPr lang="en-GB" dirty="0" smtClean="0">
                <a:solidFill>
                  <a:srgbClr val="000000"/>
                </a:solidFill>
              </a:rPr>
              <a:t>‘understand </a:t>
            </a:r>
            <a:r>
              <a:rPr lang="en-GB" dirty="0">
                <a:solidFill>
                  <a:srgbClr val="000000"/>
                </a:solidFill>
              </a:rPr>
              <a:t>with </a:t>
            </a:r>
            <a:r>
              <a:rPr lang="en-GB" dirty="0" smtClean="0">
                <a:solidFill>
                  <a:srgbClr val="000000"/>
                </a:solidFill>
              </a:rPr>
              <a:t>clarity’, </a:t>
            </a:r>
            <a:r>
              <a:rPr lang="en-GB" dirty="0">
                <a:solidFill>
                  <a:srgbClr val="000000"/>
                </a:solidFill>
              </a:rPr>
              <a:t>text on paper is preferable to reading on a </a:t>
            </a:r>
            <a:r>
              <a:rPr lang="en-GB" dirty="0" smtClean="0">
                <a:solidFill>
                  <a:srgbClr val="000000"/>
                </a:solidFill>
              </a:rPr>
              <a:t>screen (</a:t>
            </a:r>
            <a:r>
              <a:rPr lang="en-GB" dirty="0">
                <a:solidFill>
                  <a:srgbClr val="000000"/>
                </a:solidFill>
              </a:rPr>
              <a:t>s</a:t>
            </a:r>
            <a:r>
              <a:rPr lang="en-GB" dirty="0" smtClean="0">
                <a:solidFill>
                  <a:srgbClr val="000000"/>
                </a:solidFill>
              </a:rPr>
              <a:t>urvey findings, 2011)</a:t>
            </a:r>
            <a:endParaRPr lang="en-GB" dirty="0">
              <a:solidFill>
                <a:srgbClr val="000000"/>
              </a:solidFill>
            </a:endParaRPr>
          </a:p>
          <a:p>
            <a:pPr marL="0" lvl="0" indent="0">
              <a:buClr>
                <a:srgbClr val="003882"/>
              </a:buClr>
              <a:buNone/>
            </a:pPr>
            <a:r>
              <a:rPr lang="en-GB" dirty="0">
                <a:solidFill>
                  <a:srgbClr val="000000"/>
                </a:solidFill>
              </a:rPr>
              <a:t>                                            </a:t>
            </a:r>
            <a:r>
              <a:rPr lang="en-GB" dirty="0" smtClean="0">
                <a:solidFill>
                  <a:srgbClr val="000000"/>
                </a:solidFill>
              </a:rPr>
              <a:t>             (</a:t>
            </a:r>
            <a:r>
              <a:rPr lang="en-GB" dirty="0">
                <a:solidFill>
                  <a:srgbClr val="000000"/>
                </a:solidFill>
              </a:rPr>
              <a:t>Ferris 2013)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8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 at the University of Stavanger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Text navigation [on a computer screen] subtly inhibits reading comprehension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Mangan</a:t>
            </a:r>
            <a:r>
              <a:rPr lang="en-GB" dirty="0"/>
              <a:t>, </a:t>
            </a:r>
            <a:r>
              <a:rPr lang="en-GB" dirty="0" err="1"/>
              <a:t>Walgermo</a:t>
            </a:r>
            <a:r>
              <a:rPr lang="en-GB" dirty="0"/>
              <a:t> &amp; </a:t>
            </a:r>
            <a:r>
              <a:rPr lang="en-GB" dirty="0" err="1"/>
              <a:t>Bronnick</a:t>
            </a:r>
            <a:r>
              <a:rPr lang="en-GB" dirty="0"/>
              <a:t> 2013)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3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use on the Kent IFP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90987900"/>
              </p:ext>
            </p:extLst>
          </p:nvPr>
        </p:nvGraphicFramePr>
        <p:xfrm>
          <a:off x="1043608" y="1052736"/>
          <a:ext cx="7272808" cy="564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82"/>
                </a:solidFill>
              </a:rPr>
              <a:t>The Perks &amp; Perils of Online </a:t>
            </a:r>
            <a:r>
              <a:rPr lang="en-GB" dirty="0" smtClean="0">
                <a:solidFill>
                  <a:srgbClr val="003882"/>
                </a:solidFill>
              </a:rPr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Noyes and Garland (2008)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Notwithstanding speed and convenience</a:t>
            </a:r>
          </a:p>
          <a:p>
            <a:r>
              <a:rPr lang="en-GB" dirty="0" smtClean="0"/>
              <a:t>Assessing on computer is more tiring</a:t>
            </a:r>
          </a:p>
          <a:p>
            <a:r>
              <a:rPr lang="en-GB" dirty="0" smtClean="0"/>
              <a:t>Concentration is affected</a:t>
            </a:r>
            <a:endParaRPr lang="en-GB" dirty="0"/>
          </a:p>
          <a:p>
            <a:r>
              <a:rPr lang="en-GB" dirty="0" smtClean="0"/>
              <a:t>Cognitive workload and memory are affected</a:t>
            </a:r>
          </a:p>
          <a:p>
            <a:r>
              <a:rPr lang="en-GB" dirty="0" smtClean="0"/>
              <a:t>Easier to look through items and to move back and forth on paper</a:t>
            </a:r>
          </a:p>
          <a:p>
            <a:r>
              <a:rPr lang="en-GB" dirty="0" smtClean="0"/>
              <a:t>Equivalence is growing</a:t>
            </a:r>
          </a:p>
        </p:txBody>
      </p:sp>
    </p:spTree>
    <p:extLst>
      <p:ext uri="{BB962C8B-B14F-4D97-AF65-F5344CB8AC3E}">
        <p14:creationId xmlns:p14="http://schemas.microsoft.com/office/powerpoint/2010/main" val="17038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513" cy="576263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1845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 your experience, does Grademark support or distract from the marking process</a:t>
            </a:r>
            <a:r>
              <a:rPr lang="en-GB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From your students’ perspective, does Grademark offer enhanced feedback opportunities</a:t>
            </a:r>
            <a:r>
              <a:rPr lang="en-GB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Are we seeking to use this technology for the sake of using technology</a:t>
            </a:r>
            <a:r>
              <a:rPr lang="en-GB" dirty="0" smtClean="0"/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6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There are clear advantages to using online marking (</a:t>
            </a:r>
            <a:r>
              <a:rPr lang="en-GB" b="1" dirty="0" err="1" smtClean="0"/>
              <a:t>Grademark</a:t>
            </a:r>
            <a:r>
              <a:rPr lang="en-GB" b="1" dirty="0" smtClean="0"/>
              <a:t>)</a:t>
            </a:r>
          </a:p>
          <a:p>
            <a:pPr marL="0" indent="0">
              <a:buNone/>
            </a:pPr>
            <a:r>
              <a:rPr lang="en-GB" b="1" dirty="0" smtClean="0"/>
              <a:t>Pros</a:t>
            </a:r>
          </a:p>
          <a:p>
            <a:r>
              <a:rPr lang="en-GB" dirty="0" smtClean="0"/>
              <a:t>Convenient (accessible)</a:t>
            </a:r>
          </a:p>
          <a:p>
            <a:r>
              <a:rPr lang="en-GB" dirty="0" smtClean="0"/>
              <a:t>Quick</a:t>
            </a:r>
          </a:p>
          <a:p>
            <a:r>
              <a:rPr lang="en-GB" dirty="0" smtClean="0"/>
              <a:t>It avails the marker of a wider range of feedback tools &amp; facilitates one to one discussion</a:t>
            </a:r>
          </a:p>
          <a:p>
            <a:r>
              <a:rPr lang="en-GB" dirty="0" smtClean="0"/>
              <a:t>Standardisation across markers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Cons</a:t>
            </a:r>
          </a:p>
          <a:p>
            <a:r>
              <a:rPr lang="en-GB" dirty="0" smtClean="0"/>
              <a:t>Technology is clunky</a:t>
            </a:r>
          </a:p>
          <a:p>
            <a:r>
              <a:rPr lang="en-GB" dirty="0" smtClean="0"/>
              <a:t>Can discourage feedback</a:t>
            </a:r>
          </a:p>
          <a:p>
            <a:r>
              <a:rPr lang="en-GB" dirty="0" smtClean="0"/>
              <a:t>Relies on a sound internet connection</a:t>
            </a:r>
          </a:p>
          <a:p>
            <a:r>
              <a:rPr lang="en-GB" dirty="0" smtClean="0"/>
              <a:t>Reading on a screen is generally less preferable (and arguably) less effective than reading on a page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Bibliography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 smtClean="0"/>
              <a:t>Chew, E. &amp; Price, T. Online Originality Checking and Online Assessment - an Extension of Academics or Disruption for Academics. </a:t>
            </a:r>
            <a:r>
              <a:rPr lang="en-GB" sz="1400" i="1" dirty="0" smtClean="0"/>
              <a:t>Proceedings of the 18th International Conference on Computers in Education</a:t>
            </a:r>
            <a:r>
              <a:rPr lang="en-GB" sz="1400" dirty="0" smtClean="0"/>
              <a:t> S. L. Wong et al. (Eds.) (2010) . Putrajaya, Malaysia: Asia-Pacific Society for Computers in Education.</a:t>
            </a:r>
          </a:p>
          <a:p>
            <a:endParaRPr lang="en-GB" sz="1400" dirty="0"/>
          </a:p>
          <a:p>
            <a:r>
              <a:rPr lang="en-GB" sz="1400" dirty="0" smtClean="0"/>
              <a:t>Courtenay, C. and Coleman, R.C. (2013) </a:t>
            </a:r>
            <a:r>
              <a:rPr lang="en-GB" sz="1400" i="1" dirty="0" smtClean="0"/>
              <a:t>Using </a:t>
            </a:r>
            <a:r>
              <a:rPr lang="en-GB" sz="1400" i="1" dirty="0" err="1" smtClean="0"/>
              <a:t>Grademark</a:t>
            </a:r>
            <a:r>
              <a:rPr lang="en-GB" sz="1400" i="1" dirty="0" smtClean="0"/>
              <a:t> – Getting students interested in online feedback. </a:t>
            </a:r>
            <a:r>
              <a:rPr lang="en-GB" sz="1400" dirty="0" smtClean="0"/>
              <a:t>Canterbury: University of Kent</a:t>
            </a:r>
            <a:endParaRPr lang="en-GB" sz="1400" i="1" dirty="0" smtClean="0"/>
          </a:p>
          <a:p>
            <a:endParaRPr lang="en-GB" sz="1400" i="1" dirty="0"/>
          </a:p>
          <a:p>
            <a:r>
              <a:rPr lang="en-GB" sz="1400" i="1" dirty="0" smtClean="0"/>
              <a:t>Ferris, J. (2013) </a:t>
            </a:r>
            <a:r>
              <a:rPr lang="en-GB" sz="1400" dirty="0" smtClean="0"/>
              <a:t>The Reading Brain in the Digital Age: why paper still beats screen. </a:t>
            </a:r>
            <a:r>
              <a:rPr lang="en-GB" sz="1400" i="1" dirty="0" smtClean="0"/>
              <a:t>Scientific American. 309 (5)</a:t>
            </a:r>
          </a:p>
          <a:p>
            <a:endParaRPr lang="en-GB" sz="1400" i="1" dirty="0" smtClean="0"/>
          </a:p>
          <a:p>
            <a:r>
              <a:rPr lang="en-GB" sz="1400" i="1" dirty="0" err="1" smtClean="0"/>
              <a:t>Mangan</a:t>
            </a:r>
            <a:r>
              <a:rPr lang="en-GB" sz="1400" i="1" dirty="0" smtClean="0"/>
              <a:t>, A. </a:t>
            </a:r>
            <a:r>
              <a:rPr lang="en-GB" sz="1400" i="1" dirty="0" err="1" smtClean="0"/>
              <a:t>Walgermo</a:t>
            </a:r>
            <a:r>
              <a:rPr lang="en-GB" sz="1400" i="1" dirty="0" smtClean="0"/>
              <a:t>, B.R., </a:t>
            </a:r>
            <a:r>
              <a:rPr lang="en-GB" sz="1400" i="1" dirty="0" err="1" smtClean="0"/>
              <a:t>Bronnick</a:t>
            </a:r>
            <a:r>
              <a:rPr lang="en-GB" sz="1400" i="1" dirty="0" smtClean="0"/>
              <a:t>, K. (2013) </a:t>
            </a:r>
            <a:r>
              <a:rPr lang="en-GB" sz="1400" dirty="0" smtClean="0"/>
              <a:t>Reading Linear Texts on Paper versus Computer Screen. Effects on Reading Comprehension. </a:t>
            </a:r>
            <a:r>
              <a:rPr lang="en-GB" sz="1400" i="1" dirty="0" smtClean="0"/>
              <a:t>International Journal of Educational research. 58 pp 61 - 68</a:t>
            </a:r>
          </a:p>
          <a:p>
            <a:endParaRPr lang="en-GB" sz="1400" dirty="0" smtClean="0"/>
          </a:p>
          <a:p>
            <a:endParaRPr lang="en-GB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7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3882"/>
              </a:buClr>
            </a:pPr>
            <a:r>
              <a:rPr lang="en-GB" sz="1400" dirty="0">
                <a:solidFill>
                  <a:srgbClr val="000000"/>
                </a:solidFill>
              </a:rPr>
              <a:t>Noyes, J.M. &amp; Garland, K. J. (2008) Computer versus Paper-based Tasks: are they equivalent? </a:t>
            </a:r>
            <a:r>
              <a:rPr lang="en-GB" sz="1400" i="1" dirty="0">
                <a:solidFill>
                  <a:srgbClr val="000000"/>
                </a:solidFill>
              </a:rPr>
              <a:t>Ergonomics </a:t>
            </a:r>
            <a:r>
              <a:rPr lang="en-GB" sz="1400" dirty="0">
                <a:solidFill>
                  <a:srgbClr val="000000"/>
                </a:solidFill>
              </a:rPr>
              <a:t>51 (9) pp 1352 – </a:t>
            </a:r>
            <a:r>
              <a:rPr lang="en-GB" sz="1400" dirty="0" smtClean="0">
                <a:solidFill>
                  <a:srgbClr val="000000"/>
                </a:solidFill>
              </a:rPr>
              <a:t>1375</a:t>
            </a:r>
          </a:p>
          <a:p>
            <a:pPr lvl="0">
              <a:buClr>
                <a:srgbClr val="003882"/>
              </a:buClr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buClr>
                <a:srgbClr val="003882"/>
              </a:buClr>
            </a:pPr>
            <a:r>
              <a:rPr lang="en-GB" sz="1400" dirty="0" err="1" smtClean="0">
                <a:solidFill>
                  <a:srgbClr val="000000"/>
                </a:solidFill>
              </a:rPr>
              <a:t>Wästlund</a:t>
            </a:r>
            <a:r>
              <a:rPr lang="en-GB" sz="1400" dirty="0" smtClean="0">
                <a:solidFill>
                  <a:srgbClr val="000000"/>
                </a:solidFill>
              </a:rPr>
              <a:t>, E. (2007) </a:t>
            </a:r>
            <a:r>
              <a:rPr lang="en-GB" sz="1400" i="1" dirty="0" smtClean="0">
                <a:solidFill>
                  <a:srgbClr val="000000"/>
                </a:solidFill>
              </a:rPr>
              <a:t>Experimental Studies of Human-Computer Interaction: working memory and mental workload in complex cognition </a:t>
            </a:r>
            <a:r>
              <a:rPr lang="en-GB" sz="1400" dirty="0" smtClean="0">
                <a:solidFill>
                  <a:srgbClr val="000000"/>
                </a:solidFill>
              </a:rPr>
              <a:t>[Online]. </a:t>
            </a:r>
            <a:r>
              <a:rPr lang="en-GB" sz="1400" dirty="0">
                <a:solidFill>
                  <a:srgbClr val="000000"/>
                </a:solidFill>
              </a:rPr>
              <a:t>Available from: </a:t>
            </a:r>
            <a:r>
              <a:rPr lang="en-GB" sz="14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en-GB" sz="1400" dirty="0" smtClean="0">
                <a:solidFill>
                  <a:srgbClr val="000000"/>
                </a:solidFill>
                <a:hlinkClick r:id="rId2"/>
              </a:rPr>
              <a:t>gupea.ub.gu.se/bitstream/2077/4693/1/gupea_2077_4693_1.pdf</a:t>
            </a:r>
            <a:r>
              <a:rPr lang="en-GB" sz="1400" dirty="0" smtClean="0">
                <a:solidFill>
                  <a:srgbClr val="000000"/>
                </a:solidFill>
              </a:rPr>
              <a:t> [Accessed 17 July 2014]</a:t>
            </a:r>
            <a:endParaRPr lang="en-GB" sz="1400" dirty="0">
              <a:solidFill>
                <a:srgbClr val="000000"/>
              </a:solidFill>
            </a:endParaRPr>
          </a:p>
          <a:p>
            <a:pPr marL="0" lvl="0" indent="0">
              <a:buClr>
                <a:srgbClr val="003882"/>
              </a:buClr>
              <a:buNone/>
            </a:pPr>
            <a:endParaRPr lang="en-GB" sz="1400" dirty="0">
              <a:solidFill>
                <a:srgbClr val="000000"/>
              </a:solidFill>
            </a:endParaRPr>
          </a:p>
          <a:p>
            <a:pPr lvl="0">
              <a:buClr>
                <a:srgbClr val="003882"/>
              </a:buClr>
            </a:pPr>
            <a:r>
              <a:rPr lang="en-GB" sz="1400" dirty="0">
                <a:solidFill>
                  <a:srgbClr val="000000"/>
                </a:solidFill>
              </a:rPr>
              <a:t>Watkins, D., </a:t>
            </a:r>
            <a:r>
              <a:rPr lang="en-GB" sz="1400" dirty="0" err="1">
                <a:solidFill>
                  <a:srgbClr val="000000"/>
                </a:solidFill>
              </a:rPr>
              <a:t>Dummer</a:t>
            </a:r>
            <a:r>
              <a:rPr lang="en-GB" sz="1400" dirty="0">
                <a:solidFill>
                  <a:srgbClr val="000000"/>
                </a:solidFill>
              </a:rPr>
              <a:t>, P., Hawthorne, K., Cousins, J., Emmett, C., &amp; Johnson, M.. (2014). Healthcare students’ perceptions of electronic feedback through </a:t>
            </a:r>
            <a:r>
              <a:rPr lang="en-GB" sz="1400" dirty="0" err="1">
                <a:solidFill>
                  <a:srgbClr val="000000"/>
                </a:solidFill>
              </a:rPr>
              <a:t>GradeMark</a:t>
            </a:r>
            <a:r>
              <a:rPr lang="en-GB" sz="1400" dirty="0">
                <a:solidFill>
                  <a:srgbClr val="000000"/>
                </a:solidFill>
              </a:rPr>
              <a:t>®. </a:t>
            </a:r>
            <a:r>
              <a:rPr lang="en-GB" sz="1400" i="1" dirty="0">
                <a:solidFill>
                  <a:srgbClr val="000000"/>
                </a:solidFill>
              </a:rPr>
              <a:t>Journal of Information Technology Education: Re-search, 13, </a:t>
            </a:r>
            <a:r>
              <a:rPr lang="en-GB" sz="1400" dirty="0">
                <a:solidFill>
                  <a:srgbClr val="000000"/>
                </a:solidFill>
              </a:rPr>
              <a:t>27-47. Retrieved from: http://www.jite.org/documents/Vol13/JITEv13ResearchP027-047Watkins0592.pdf </a:t>
            </a:r>
            <a:endParaRPr lang="en-GB" sz="1400" i="1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3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571876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836712"/>
            <a:ext cx="8424936" cy="2448272"/>
          </a:xfrm>
        </p:spPr>
        <p:txBody>
          <a:bodyPr/>
          <a:lstStyle/>
          <a:p>
            <a:r>
              <a:rPr lang="en-GB" sz="4400" dirty="0" smtClean="0">
                <a:solidFill>
                  <a:srgbClr val="CC9900"/>
                </a:solidFill>
              </a:rPr>
              <a:t>INFORM 2014/</a:t>
            </a:r>
            <a:br>
              <a:rPr lang="en-GB" sz="4400" dirty="0" smtClean="0">
                <a:solidFill>
                  <a:srgbClr val="CC9900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‘A Tale of Two Cities’: the perks and perils of online feedback tools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4786322"/>
            <a:ext cx="9144000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4"/>
            <a:ext cx="1749381" cy="121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4786322"/>
            <a:ext cx="9144000" cy="21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73216"/>
            <a:ext cx="3562350" cy="118935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5603178"/>
            <a:ext cx="36004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Carla Morris &amp; </a:t>
            </a:r>
            <a:r>
              <a:rPr lang="en-GB" sz="1800" dirty="0" err="1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Seb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en-GB" sz="1800" dirty="0" err="1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Cadinot</a:t>
            </a:r>
            <a:endParaRPr lang="en-GB" sz="1800" dirty="0" smtClean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pathwaymanagers@kent.ac.uk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Use – IFP Student Evaluation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1"/>
            <a:ext cx="7920880" cy="51129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dirty="0" smtClean="0"/>
              <a:t>Module Evaluation Questionnaires:</a:t>
            </a:r>
          </a:p>
          <a:p>
            <a:pPr marL="0" indent="0" eaLnBrk="1" hangingPunct="1">
              <a:buNone/>
            </a:pPr>
            <a:endParaRPr lang="en-GB" altLang="en-US" dirty="0" smtClean="0"/>
          </a:p>
          <a:p>
            <a:pPr marL="0" indent="0" eaLnBrk="1" hangingPunct="1">
              <a:buNone/>
            </a:pPr>
            <a:r>
              <a:rPr lang="en-GB" altLang="en-US" i="1" dirty="0" smtClean="0"/>
              <a:t>Having online feedback on my Moodle-based assignments was preferable to written or printed feedback</a:t>
            </a:r>
            <a:endParaRPr lang="en-GB" altLang="en-US" dirty="0" smtClean="0"/>
          </a:p>
          <a:p>
            <a:pPr marL="898525">
              <a:tabLst>
                <a:tab pos="895350" algn="l"/>
              </a:tabLst>
            </a:pPr>
            <a:r>
              <a:rPr lang="en-GB" altLang="en-US" dirty="0" smtClean="0"/>
              <a:t>Average of 4.2 out of 5 over 15 modules</a:t>
            </a:r>
          </a:p>
          <a:p>
            <a:pPr marL="898525">
              <a:tabLst>
                <a:tab pos="895350" algn="l"/>
              </a:tabLst>
            </a:pPr>
            <a:r>
              <a:rPr lang="en-GB" altLang="en-US" dirty="0" smtClean="0"/>
              <a:t>Modules where academics give ample feedback scored over-average marks</a:t>
            </a:r>
          </a:p>
          <a:p>
            <a:pPr marL="898525">
              <a:tabLst>
                <a:tab pos="895350" algn="l"/>
              </a:tabLst>
            </a:pPr>
            <a:r>
              <a:rPr lang="en-GB" altLang="en-US" dirty="0" smtClean="0"/>
              <a:t>Modules where academics give sparse feedback scored below 4.0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– the basics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316"/>
            <a:ext cx="9001000" cy="374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300192" y="4509120"/>
            <a:ext cx="936104" cy="432048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07504" y="4293096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11052" y="4653136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748" y="5085184"/>
            <a:ext cx="63130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/>
          <a:stretch/>
        </p:blipFill>
        <p:spPr bwMode="auto">
          <a:xfrm>
            <a:off x="35495" y="1325880"/>
            <a:ext cx="9125701" cy="46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4175822" y="2806931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97360"/>
            <a:ext cx="5940152" cy="45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951" y="332656"/>
            <a:ext cx="8291513" cy="576263"/>
          </a:xfrm>
        </p:spPr>
        <p:txBody>
          <a:bodyPr/>
          <a:lstStyle/>
          <a:p>
            <a:r>
              <a:rPr lang="en-GB" altLang="en-US" dirty="0" err="1" smtClean="0"/>
              <a:t>GradeMark</a:t>
            </a:r>
            <a:r>
              <a:rPr lang="en-GB" altLang="en-US" dirty="0" smtClean="0"/>
              <a:t> – the basics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7504" y="1484784"/>
            <a:ext cx="1728192" cy="288032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028384" y="1268760"/>
            <a:ext cx="1115616" cy="216024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676456" y="1493168"/>
            <a:ext cx="432048" cy="351656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748464" y="1821396"/>
            <a:ext cx="395536" cy="239452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80312" y="2060848"/>
            <a:ext cx="288032" cy="239452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367696" y="5781836"/>
            <a:ext cx="300648" cy="311460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3568" y="3434110"/>
            <a:ext cx="5112568" cy="2502569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79" y="2059247"/>
            <a:ext cx="1747821" cy="396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7596336" y="5781836"/>
            <a:ext cx="324036" cy="311460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66" y="2059245"/>
            <a:ext cx="1769630" cy="395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7812360" y="5780950"/>
            <a:ext cx="437904" cy="312346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66" y="2101902"/>
            <a:ext cx="1752434" cy="39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8142252" y="5781836"/>
            <a:ext cx="216024" cy="311460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1730" y="5780950"/>
            <a:ext cx="785854" cy="312346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02" y="2194528"/>
            <a:ext cx="1964682" cy="126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1619672" y="2826895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619672" y="2492896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3" b="5788"/>
          <a:stretch/>
        </p:blipFill>
        <p:spPr bwMode="auto">
          <a:xfrm>
            <a:off x="6783666" y="1052737"/>
            <a:ext cx="224500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95"/>
          <a:stretch/>
        </p:blipFill>
        <p:spPr bwMode="auto">
          <a:xfrm>
            <a:off x="251835" y="1196752"/>
            <a:ext cx="6628601" cy="552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" y="1216174"/>
            <a:ext cx="688490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471" y="332656"/>
            <a:ext cx="8291513" cy="576263"/>
          </a:xfrm>
        </p:spPr>
        <p:txBody>
          <a:bodyPr/>
          <a:lstStyle/>
          <a:p>
            <a:r>
              <a:rPr lang="en-GB" altLang="en-US" dirty="0" err="1" smtClean="0"/>
              <a:t>GradeMark</a:t>
            </a:r>
            <a:r>
              <a:rPr lang="en-GB" altLang="en-US" dirty="0" smtClean="0"/>
              <a:t> Use – Quick Marks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874424" y="1268760"/>
            <a:ext cx="1802031" cy="360040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05151" y="3775349"/>
            <a:ext cx="1095242" cy="360040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5536" y="1196752"/>
            <a:ext cx="1095242" cy="252028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1805" r="68146" b="56668"/>
          <a:stretch/>
        </p:blipFill>
        <p:spPr bwMode="auto">
          <a:xfrm>
            <a:off x="225937" y="1196752"/>
            <a:ext cx="6362285" cy="21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67544" y="1217736"/>
            <a:ext cx="2304256" cy="2125145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42057" y="2636913"/>
            <a:ext cx="2304256" cy="1656184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47" y="1844824"/>
            <a:ext cx="4589487" cy="344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2911277" y="3495281"/>
            <a:ext cx="4093874" cy="1661911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36" y="6646775"/>
            <a:ext cx="2091131" cy="2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7775438" y="6646775"/>
            <a:ext cx="396961" cy="205866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1" animBg="1"/>
      <p:bldP spid="14" grpId="2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503" y="332656"/>
            <a:ext cx="8291513" cy="576263"/>
          </a:xfrm>
        </p:spPr>
        <p:txBody>
          <a:bodyPr/>
          <a:lstStyle/>
          <a:p>
            <a:r>
              <a:rPr lang="en-GB" altLang="en-US" dirty="0" err="1" smtClean="0"/>
              <a:t>GradeMark</a:t>
            </a:r>
            <a:r>
              <a:rPr lang="en-GB" altLang="en-US" dirty="0" smtClean="0"/>
              <a:t> Use </a:t>
            </a:r>
            <a:r>
              <a:rPr lang="en-GB" altLang="en-US" dirty="0"/>
              <a:t>– </a:t>
            </a:r>
            <a:r>
              <a:rPr lang="en-GB" altLang="en-US" dirty="0" smtClean="0"/>
              <a:t>Qualitative Rubric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8"/>
          <a:stretch/>
        </p:blipFill>
        <p:spPr bwMode="auto">
          <a:xfrm>
            <a:off x="7093326" y="1052736"/>
            <a:ext cx="205977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15"/>
          <a:stretch/>
        </p:blipFill>
        <p:spPr bwMode="auto">
          <a:xfrm>
            <a:off x="7100891" y="6102399"/>
            <a:ext cx="2059777" cy="31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020272" y="1268760"/>
            <a:ext cx="936104" cy="360040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252520" cy="31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2"/>
          <a:stretch/>
        </p:blipFill>
        <p:spPr bwMode="auto">
          <a:xfrm>
            <a:off x="29344" y="1124744"/>
            <a:ext cx="344728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5" r="982"/>
          <a:stretch/>
        </p:blipFill>
        <p:spPr bwMode="auto">
          <a:xfrm>
            <a:off x="3476625" y="1124744"/>
            <a:ext cx="360962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29345" y="1988840"/>
            <a:ext cx="5334744" cy="1296144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91513" cy="576263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GradeMark</a:t>
            </a:r>
            <a:r>
              <a:rPr lang="en-GB" altLang="en-US" dirty="0" smtClean="0"/>
              <a:t> Use – Scoring Rubric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92088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Multiple parts to a single assignment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Final grade is automatically calculated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62"/>
          <a:stretch/>
        </p:blipFill>
        <p:spPr bwMode="auto">
          <a:xfrm>
            <a:off x="0" y="2636912"/>
            <a:ext cx="9143999" cy="321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058214" y="3636984"/>
            <a:ext cx="948451" cy="2088232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75290" y="3200391"/>
            <a:ext cx="948451" cy="300617"/>
          </a:xfrm>
          <a:prstGeom prst="rect">
            <a:avLst/>
          </a:prstGeom>
          <a:noFill/>
          <a:ln w="19050">
            <a:solidFill>
              <a:srgbClr val="A8034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theme/theme1.xml><?xml version="1.0" encoding="utf-8"?>
<a:theme xmlns:a="http://schemas.openxmlformats.org/drawingml/2006/main" name="kent powerpoint template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kent powerpoint template</Template>
  <TotalTime>679</TotalTime>
  <Words>1191</Words>
  <Application>Microsoft Office PowerPoint</Application>
  <PresentationFormat>On-screen Show (4:3)</PresentationFormat>
  <Paragraphs>191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kent powerpoint template</vt:lpstr>
      <vt:lpstr>INFORM 2014/ ‘A Tale of Two Cities’: the perks and perils of online feedback tools</vt:lpstr>
      <vt:lpstr>GradeMark use on the Kent IFP</vt:lpstr>
      <vt:lpstr>GradeMark use on the Kent IFP </vt:lpstr>
      <vt:lpstr>GradeMark Use – IFP Student Evaluation</vt:lpstr>
      <vt:lpstr>GradeMark – the basics</vt:lpstr>
      <vt:lpstr>GradeMark – the basics</vt:lpstr>
      <vt:lpstr>GradeMark Use – Quick Marks</vt:lpstr>
      <vt:lpstr>GradeMark Use – Qualitative Rubric</vt:lpstr>
      <vt:lpstr>GradeMark Use – Scoring Rubric</vt:lpstr>
      <vt:lpstr>GradeMark Use – Scoring Rubric </vt:lpstr>
      <vt:lpstr>GradeMark Use – Scoring Rubric </vt:lpstr>
      <vt:lpstr>GradeMark Use – Scoring Rubric </vt:lpstr>
      <vt:lpstr>GradeMark Use – Scoring Rubric </vt:lpstr>
      <vt:lpstr>GradeMark Use – Scoring Rubric </vt:lpstr>
      <vt:lpstr>GradeMark – Enhanced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The Perks &amp; Perils of Online Feedback</vt:lpstr>
      <vt:lpstr>Discussion</vt:lpstr>
      <vt:lpstr>Conclusion</vt:lpstr>
      <vt:lpstr>Conclusion</vt:lpstr>
      <vt:lpstr>Bibliography</vt:lpstr>
      <vt:lpstr>Bibliography</vt:lpstr>
      <vt:lpstr>INFORM 2014/ ‘A Tale of Two Cities’: the perks and perils of online feedback tools</vt:lpstr>
    </vt:vector>
  </TitlesOfParts>
  <Company>University of Kent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Cadinot</dc:creator>
  <cp:lastModifiedBy>Katie Baldock</cp:lastModifiedBy>
  <cp:revision>46</cp:revision>
  <cp:lastPrinted>2014-07-19T11:44:20Z</cp:lastPrinted>
  <dcterms:created xsi:type="dcterms:W3CDTF">2014-04-09T12:54:54Z</dcterms:created>
  <dcterms:modified xsi:type="dcterms:W3CDTF">2014-07-23T14:38:02Z</dcterms:modified>
</cp:coreProperties>
</file>